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7" r:id="rId2"/>
    <p:sldId id="282" r:id="rId3"/>
    <p:sldId id="276" r:id="rId4"/>
    <p:sldId id="296" r:id="rId5"/>
    <p:sldId id="298" r:id="rId6"/>
    <p:sldId id="295" r:id="rId7"/>
    <p:sldId id="275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7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>
        <p:scale>
          <a:sx n="87" d="100"/>
          <a:sy n="87" d="100"/>
        </p:scale>
        <p:origin x="274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1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77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4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9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8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0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2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7267A6-8C1A-4220-847A-24912F63A6C8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thet.or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82940"/>
            <a:ext cx="10731681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GB" sz="44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Performance </a:t>
            </a:r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44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195345" y="5787065"/>
            <a:ext cx="5782342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16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 </a:t>
            </a:r>
            <a:r>
              <a:rPr lang="en-GB" sz="16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279-17-C </a:t>
            </a:r>
            <a:r>
              <a:rPr lang="en-GB" sz="16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Regulations, Standards and Ethics</a:t>
            </a:r>
            <a:endParaRPr lang="en-GB" sz="16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195345" y="5433679"/>
            <a:ext cx="592521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C</a:t>
            </a:r>
            <a:r>
              <a:rPr lang="en-GB" sz="16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17.1  </a:t>
            </a:r>
            <a:r>
              <a:rPr lang="en-GB" sz="16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Equipment Safety</a:t>
            </a:r>
            <a:endParaRPr lang="en-GB" sz="1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76250" y="1872956"/>
            <a:ext cx="5255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Clinical </a:t>
            </a:r>
            <a:r>
              <a:rPr lang="en-US" sz="2000" dirty="0">
                <a:latin typeface="+mj-lt"/>
              </a:rPr>
              <a:t>effectiveness vs. performance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Life </a:t>
            </a:r>
            <a:r>
              <a:rPr lang="en-GB" sz="2000" dirty="0">
                <a:latin typeface="+mj-lt"/>
              </a:rPr>
              <a:t>span of medical equipment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174377" y="4991670"/>
            <a:ext cx="6017623" cy="424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17.1.2  Relate Medical Equipment Performance to Safety</a:t>
            </a:r>
            <a:endParaRPr lang="en-GB" sz="16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04798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55" y="1546232"/>
            <a:ext cx="2011078" cy="329474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30" y="1603539"/>
            <a:ext cx="2277849" cy="141059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709334" y="1603539"/>
            <a:ext cx="8762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Good, functional medical devices are </a:t>
            </a:r>
            <a:r>
              <a:rPr lang="en-GB" sz="2000" dirty="0" smtClean="0">
                <a:latin typeface="+mj-lt"/>
              </a:rPr>
              <a:t>only produced </a:t>
            </a:r>
            <a:r>
              <a:rPr lang="en-GB" sz="2000" dirty="0">
                <a:latin typeface="+mj-lt"/>
              </a:rPr>
              <a:t>when the manufacturing process </a:t>
            </a:r>
            <a:r>
              <a:rPr lang="en-GB" sz="2000" dirty="0" smtClean="0">
                <a:latin typeface="+mj-lt"/>
              </a:rPr>
              <a:t>is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adequately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managed</a:t>
            </a:r>
            <a:r>
              <a:rPr lang="en-GB" sz="2000" dirty="0">
                <a:latin typeface="+mj-lt"/>
              </a:rPr>
              <a:t>.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2725783" y="2645542"/>
            <a:ext cx="8746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Poor manufacturing management can produce inconsistency in the quality of products, such that non-conforming devices can filter through the production line to the market,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even when the original prototype has been </a:t>
            </a:r>
            <a:r>
              <a:rPr lang="en-GB" sz="2000" b="1" dirty="0" smtClean="0">
                <a:solidFill>
                  <a:srgbClr val="002060"/>
                </a:solidFill>
                <a:latin typeface="Calibri Light" panose="020F0302020204030204"/>
              </a:rPr>
              <a:t>well-designed.</a:t>
            </a:r>
            <a:endParaRPr lang="en-GB" sz="2000" b="1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2" r="-239" b="10000"/>
          <a:stretch/>
        </p:blipFill>
        <p:spPr>
          <a:xfrm>
            <a:off x="7800975" y="4032629"/>
            <a:ext cx="4267200" cy="2082789"/>
          </a:xfrm>
          <a:prstGeom prst="rect">
            <a:avLst/>
          </a:prstGeom>
        </p:spPr>
      </p:pic>
      <p:grpSp>
        <p:nvGrpSpPr>
          <p:cNvPr id="10" name="Groep 9"/>
          <p:cNvGrpSpPr/>
          <p:nvPr/>
        </p:nvGrpSpPr>
        <p:grpSpPr>
          <a:xfrm>
            <a:off x="476250" y="4032629"/>
            <a:ext cx="7324725" cy="2058658"/>
            <a:chOff x="476250" y="4032629"/>
            <a:chExt cx="7324725" cy="2058658"/>
          </a:xfrm>
        </p:grpSpPr>
        <p:sp>
          <p:nvSpPr>
            <p:cNvPr id="4" name="Rechthoek 3"/>
            <p:cNvSpPr/>
            <p:nvPr/>
          </p:nvSpPr>
          <p:spPr>
            <a:xfrm>
              <a:off x="2725783" y="4246350"/>
              <a:ext cx="507519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This consideration has led to the development of </a:t>
              </a:r>
              <a:r>
                <a:rPr lang="en-GB" sz="2000" b="1" dirty="0" smtClean="0">
                  <a:solidFill>
                    <a:srgbClr val="002060"/>
                  </a:solidFill>
                  <a:latin typeface="Calibri Light" panose="020F0302020204030204"/>
                </a:rPr>
                <a:t>Good Manufacturing Practice 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(GMP) for drugs, biological products and medical devices. GMP is more commonly referred to as “</a:t>
              </a:r>
              <a:r>
                <a:rPr lang="en-GB" sz="2000" b="1" dirty="0">
                  <a:solidFill>
                    <a:srgbClr val="002060"/>
                  </a:solidFill>
                  <a:latin typeface="Calibri Light" panose="020F0302020204030204"/>
                </a:rPr>
                <a:t>quality systems in manufacturing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”.</a:t>
              </a:r>
              <a:endParaRPr lang="en-US" sz="200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pic>
          <p:nvPicPr>
            <p:cNvPr id="2050" name="Picture 2" descr="http://2.bp.blogspot.com/-Nr1gKZ-7zng/TuWA7iFkIuI/AAAAAAAAABg/K5gSReXmA8M/s1600/gmp.g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4032629"/>
              <a:ext cx="1926823" cy="205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142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Package and labelling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62" y="1442297"/>
            <a:ext cx="2178556" cy="162257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829559" y="1456373"/>
            <a:ext cx="8702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+mj-lt"/>
              </a:rPr>
              <a:t>It is important that well-designed </a:t>
            </a:r>
            <a:r>
              <a:rPr lang="en-GB" sz="2000" dirty="0">
                <a:latin typeface="+mj-lt"/>
              </a:rPr>
              <a:t>packaging systems deliver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clean, sterile and protected </a:t>
            </a:r>
            <a:r>
              <a:rPr lang="en-GB" sz="2000" dirty="0">
                <a:latin typeface="+mj-lt"/>
              </a:rPr>
              <a:t>medical devices to the point of use. Properly packaged medical devices </a:t>
            </a:r>
            <a:r>
              <a:rPr lang="en-GB" sz="2000" dirty="0" smtClean="0">
                <a:latin typeface="+mj-lt"/>
              </a:rPr>
              <a:t>are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safe to handle</a:t>
            </a:r>
            <a:r>
              <a:rPr lang="en-GB" sz="2000" dirty="0" smtClean="0">
                <a:latin typeface="+mj-lt"/>
              </a:rPr>
              <a:t>,  </a:t>
            </a:r>
            <a:r>
              <a:rPr lang="en-GB" sz="2000" dirty="0">
                <a:latin typeface="+mj-lt"/>
              </a:rPr>
              <a:t>even if the medical device is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biohazardous</a:t>
            </a:r>
            <a:r>
              <a:rPr lang="en-GB" sz="2000" dirty="0">
                <a:latin typeface="+mj-lt"/>
              </a:rPr>
              <a:t>.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2829559" y="2653731"/>
            <a:ext cx="9048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Shipping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 is one of the hazards that a medical device and its packaging must survive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. Subtle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damage can result during transportation and handling unless the total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packaging system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is designed robustly and can withstand various stresses.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Well-sealed packaging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is essential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for those medical devices that must be maintained sterile.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432562" y="4084755"/>
            <a:ext cx="11445113" cy="2189129"/>
            <a:chOff x="432562" y="4084755"/>
            <a:chExt cx="11445113" cy="2189129"/>
          </a:xfrm>
        </p:grpSpPr>
        <p:sp>
          <p:nvSpPr>
            <p:cNvPr id="3" name="Rechthoek 2"/>
            <p:cNvSpPr/>
            <p:nvPr/>
          </p:nvSpPr>
          <p:spPr>
            <a:xfrm>
              <a:off x="432562" y="4308385"/>
              <a:ext cx="661889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000" b="1" dirty="0">
                  <a:solidFill>
                    <a:srgbClr val="002060"/>
                  </a:solidFill>
                  <a:latin typeface="Calibri Light" panose="020F0302020204030204"/>
                </a:rPr>
                <a:t>Labelling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 is crucial in </a:t>
              </a:r>
              <a:r>
                <a:rPr lang="en-GB" sz="2000" b="1" dirty="0">
                  <a:solidFill>
                    <a:srgbClr val="002060"/>
                  </a:solidFill>
                  <a:latin typeface="Calibri Light" panose="020F0302020204030204"/>
                </a:rPr>
                <a:t>identifying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 the medical device and </a:t>
              </a:r>
              <a:r>
                <a:rPr lang="en-GB" sz="2000" b="1" dirty="0">
                  <a:solidFill>
                    <a:srgbClr val="002060"/>
                  </a:solidFill>
                  <a:latin typeface="Calibri Light" panose="020F0302020204030204"/>
                </a:rPr>
                <a:t>specifying instructions for its proper use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. As for drugs, mislabelling of medical devices can result in serious consequences for the user. </a:t>
              </a:r>
              <a:r>
                <a:rPr lang="en-GB" sz="2000" b="1" dirty="0">
                  <a:solidFill>
                    <a:srgbClr val="002060"/>
                  </a:solidFill>
                  <a:latin typeface="Calibri Light" panose="020F0302020204030204"/>
                </a:rPr>
                <a:t>Hazard warnings or cautions and clear instructions </a:t>
              </a:r>
              <a:r>
                <a:rPr lang="en-GB" sz="2000" dirty="0">
                  <a:solidFill>
                    <a:srgbClr val="000000"/>
                  </a:solidFill>
                  <a:latin typeface="Calibri Light" panose="020F0302020204030204"/>
                </a:rPr>
                <a:t>for use are very important.</a:t>
              </a:r>
              <a:endParaRPr lang="en-US" sz="2000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0900" y="4084755"/>
              <a:ext cx="4676775" cy="218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3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Advertising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32" y="1663751"/>
            <a:ext cx="2096035" cy="149431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887053" y="1663751"/>
            <a:ext cx="8737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+mj-lt"/>
              </a:rPr>
              <a:t>Advertisement</a:t>
            </a:r>
            <a:r>
              <a:rPr lang="en-GB" sz="2000" dirty="0">
                <a:latin typeface="+mj-lt"/>
              </a:rPr>
              <a:t> has the potential to create expectations and </a:t>
            </a:r>
            <a:r>
              <a:rPr lang="en-GB" sz="2000" dirty="0" smtClean="0">
                <a:latin typeface="+mj-lt"/>
              </a:rPr>
              <a:t>to strongly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influence the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belief</a:t>
            </a:r>
            <a:r>
              <a:rPr lang="en-GB" sz="2000" dirty="0" smtClean="0">
                <a:latin typeface="+mj-lt"/>
              </a:rPr>
              <a:t> in </a:t>
            </a:r>
            <a:r>
              <a:rPr lang="en-GB" sz="2000" dirty="0">
                <a:latin typeface="+mj-lt"/>
              </a:rPr>
              <a:t>a medical device’s capabilities.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2887053" y="3693116"/>
            <a:ext cx="45186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Misleading or fraudulent advertising of medical devices may increase sales. However, from the buyer’s perspective, the purchase of an inappropriate medical device is a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waste of money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that may deprive the patient of more appropriate treatment and could lead to patient or user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injury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.</a:t>
            </a:r>
            <a:endParaRPr lang="en-US" sz="2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887054" y="2672204"/>
            <a:ext cx="851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Therefore, medical device marketing and advertising must be regulated to prevent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misrepresentation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 of a medical device and its performance.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3693116"/>
            <a:ext cx="3773533" cy="25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704" y="1623640"/>
            <a:ext cx="1267963" cy="16587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419193" y="1683966"/>
            <a:ext cx="8784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The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sale</a:t>
            </a:r>
            <a:r>
              <a:rPr lang="en-GB" sz="2000" dirty="0">
                <a:latin typeface="+mj-lt"/>
              </a:rPr>
              <a:t> of medical devices by the vendor is a critical stage that leads to the device </a:t>
            </a:r>
            <a:r>
              <a:rPr lang="en-GB" sz="2000" dirty="0" smtClean="0">
                <a:latin typeface="+mj-lt"/>
              </a:rPr>
              <a:t>being put </a:t>
            </a:r>
            <a:r>
              <a:rPr lang="en-GB" sz="2000" dirty="0">
                <a:latin typeface="+mj-lt"/>
              </a:rPr>
              <a:t>into actual use.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3" name="Rechthoek 2"/>
          <p:cNvSpPr/>
          <p:nvPr/>
        </p:nvSpPr>
        <p:spPr>
          <a:xfrm>
            <a:off x="2419192" y="2632234"/>
            <a:ext cx="68486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If the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vendor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 is not subject to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regulation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, then there is higher risk of exposing the public to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low quality or ineffective devices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.</a:t>
            </a:r>
            <a:endParaRPr lang="en-US" sz="2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1026" name="Picture 2" descr="http://images.clipartpanda.com/rep-clipart-sillohouette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6425" y="2453517"/>
            <a:ext cx="2052290" cy="371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30" y="1521542"/>
            <a:ext cx="926540" cy="152146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778353" y="1442096"/>
            <a:ext cx="9649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Users of medical devices can have a profound effect on their safety and </a:t>
            </a:r>
            <a:r>
              <a:rPr lang="en-GB" sz="2000" dirty="0" smtClean="0">
                <a:latin typeface="+mj-lt"/>
              </a:rPr>
              <a:t>effective performance</a:t>
            </a:r>
            <a:r>
              <a:rPr lang="en-GB" sz="2000" dirty="0">
                <a:latin typeface="+mj-lt"/>
              </a:rPr>
              <a:t>.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Unfamiliarity</a:t>
            </a:r>
            <a:r>
              <a:rPr lang="en-GB" sz="2000" dirty="0">
                <a:latin typeface="+mj-lt"/>
              </a:rPr>
              <a:t> with a certain technology or operating procedure, and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the use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of products </a:t>
            </a:r>
            <a:r>
              <a:rPr lang="en-GB" sz="2000" dirty="0">
                <a:latin typeface="+mj-lt"/>
              </a:rPr>
              <a:t>for clinical indications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outside the scope </a:t>
            </a:r>
            <a:r>
              <a:rPr lang="en-GB" sz="2000" dirty="0">
                <a:latin typeface="+mj-lt"/>
              </a:rPr>
              <a:t>of those specified in the labelling</a:t>
            </a:r>
            <a:r>
              <a:rPr lang="en-GB" sz="2000" dirty="0" smtClean="0">
                <a:latin typeface="+mj-lt"/>
              </a:rPr>
              <a:t>, can </a:t>
            </a:r>
            <a:r>
              <a:rPr lang="en-GB" sz="2000" dirty="0">
                <a:latin typeface="+mj-lt"/>
              </a:rPr>
              <a:t>cause device failure even in the absence of any inherent design or </a:t>
            </a:r>
            <a:r>
              <a:rPr lang="en-GB" sz="2000" dirty="0" smtClean="0">
                <a:latin typeface="+mj-lt"/>
              </a:rPr>
              <a:t>manufacturing defects</a:t>
            </a:r>
            <a:r>
              <a:rPr lang="en-GB" sz="2000" dirty="0">
                <a:latin typeface="+mj-lt"/>
              </a:rPr>
              <a:t>. </a:t>
            </a:r>
            <a:endParaRPr lang="en-GB" sz="2000" dirty="0" smtClean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1778353" y="5070784"/>
            <a:ext cx="4990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The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lack of, or inappropriate, calibration and maintenance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of medical devices can seriously jeopardize their safety and performance. </a:t>
            </a:r>
          </a:p>
        </p:txBody>
      </p:sp>
      <p:sp>
        <p:nvSpPr>
          <p:cNvPr id="8" name="Rechthoek 7"/>
          <p:cNvSpPr/>
          <p:nvPr/>
        </p:nvSpPr>
        <p:spPr>
          <a:xfrm>
            <a:off x="1791230" y="3700548"/>
            <a:ext cx="5314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The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re-use of disposable devices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contrary to the manufacturers instructions, and without proper control or precautions for minimizing associated risks, can be dangerous.</a:t>
            </a:r>
          </a:p>
        </p:txBody>
      </p:sp>
      <p:sp>
        <p:nvSpPr>
          <p:cNvPr id="10" name="Rechthoek 9"/>
          <p:cNvSpPr/>
          <p:nvPr/>
        </p:nvSpPr>
        <p:spPr>
          <a:xfrm>
            <a:off x="1778353" y="2808821"/>
            <a:ext cx="9367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Within the clinical engineering community it is widely believed that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user error underlies at least half of all medical device-related injuries and deaths</a:t>
            </a:r>
            <a:r>
              <a:rPr lang="en-GB" sz="2000" dirty="0">
                <a:solidFill>
                  <a:srgbClr val="002060"/>
                </a:solidFill>
                <a:latin typeface="Calibri Light" panose="020F0302020204030204"/>
              </a:rPr>
              <a:t>. 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3652381"/>
            <a:ext cx="5074496" cy="26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Disposal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70" y="1607511"/>
            <a:ext cx="1789035" cy="158690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302398" y="1607511"/>
            <a:ext cx="8822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Disposal of certain types of devices should follow specific and stringent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safety rules. </a:t>
            </a:r>
            <a:endParaRPr lang="en-GB" sz="20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2302398" y="2347350"/>
            <a:ext cx="9100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For example, devices that are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 contaminated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after use (e.g. syringes) or devices that contain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toxic chemicals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, can present hazards to people or the environment and must be disposed of properly.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599" y="3730406"/>
            <a:ext cx="4188803" cy="247432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3856722"/>
            <a:ext cx="1685147" cy="23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0926155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 people are involved in medical equipment safety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2332487" y="1546636"/>
            <a:ext cx="6900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It </a:t>
            </a:r>
            <a:r>
              <a:rPr lang="en-GB" sz="2000" dirty="0">
                <a:latin typeface="+mj-lt"/>
              </a:rPr>
              <a:t>is people who manage each phase in the life span of a medical device, and these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people should be identified </a:t>
            </a:r>
            <a:r>
              <a:rPr lang="en-GB" sz="2000" dirty="0">
                <a:latin typeface="+mj-lt"/>
              </a:rPr>
              <a:t>and called on to participate in ensuring medical device safety.</a:t>
            </a:r>
          </a:p>
        </p:txBody>
      </p:sp>
      <p:sp>
        <p:nvSpPr>
          <p:cNvPr id="8" name="Rechthoek 7"/>
          <p:cNvSpPr/>
          <p:nvPr/>
        </p:nvSpPr>
        <p:spPr>
          <a:xfrm>
            <a:off x="2484887" y="5794445"/>
            <a:ext cx="6900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This is the topic of the next lecture…..</a:t>
            </a:r>
            <a:endParaRPr lang="en-GB" sz="2000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3" y="2600699"/>
            <a:ext cx="4773478" cy="31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76249" y="1256812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975224" y="2034960"/>
            <a:ext cx="2241551" cy="1473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8800" b="1" dirty="0">
                <a:solidFill>
                  <a:srgbClr val="0059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GB" sz="8800" b="1" spc="-50" dirty="0">
              <a:solidFill>
                <a:srgbClr val="00597C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6732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creation of this presentation was supported by a grant from THET: </a:t>
            </a:r>
          </a:p>
          <a:p>
            <a:pPr algn="ctr"/>
            <a:r>
              <a:rPr lang="en-US" dirty="0" smtClean="0"/>
              <a:t>see  </a:t>
            </a:r>
            <a:r>
              <a:rPr lang="en-US" dirty="0">
                <a:hlinkClick r:id="rId2"/>
              </a:rPr>
              <a:t>https://www.thet.org/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35" y="5024011"/>
            <a:ext cx="2555330" cy="10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727950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Clinical effectiveness vs. performance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759337" y="6443133"/>
            <a:ext cx="442080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Equipment Performance and Safety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3" name="Rechthoek 2"/>
          <p:cNvSpPr/>
          <p:nvPr/>
        </p:nvSpPr>
        <p:spPr>
          <a:xfrm>
            <a:off x="118529" y="3779227"/>
            <a:ext cx="12002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But: </a:t>
            </a:r>
            <a:r>
              <a:rPr lang="en-GB" dirty="0" smtClean="0">
                <a:latin typeface="+mj-lt"/>
              </a:rPr>
              <a:t>for a device to demonstrate a good </a:t>
            </a:r>
            <a:r>
              <a:rPr lang="en-GB" b="1" i="1" dirty="0">
                <a:latin typeface="+mj-lt"/>
              </a:rPr>
              <a:t>p</a:t>
            </a:r>
            <a:r>
              <a:rPr lang="en-GB" b="1" i="1" dirty="0" smtClean="0">
                <a:latin typeface="+mj-lt"/>
              </a:rPr>
              <a:t>erformance</a:t>
            </a:r>
            <a:r>
              <a:rPr lang="en-GB" dirty="0" smtClean="0">
                <a:latin typeface="+mj-lt"/>
              </a:rPr>
              <a:t>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it is not enough to be clinically effective</a:t>
            </a:r>
            <a:r>
              <a:rPr lang="en-GB" dirty="0" smtClean="0">
                <a:latin typeface="+mj-lt"/>
              </a:rPr>
              <a:t>: </a:t>
            </a:r>
          </a:p>
          <a:p>
            <a:pPr algn="ctr"/>
            <a:r>
              <a:rPr lang="en-GB" dirty="0" smtClean="0">
                <a:latin typeface="+mj-lt"/>
              </a:rPr>
              <a:t>also other technical features need to function/perform well. </a:t>
            </a:r>
          </a:p>
          <a:p>
            <a:pPr algn="ctr"/>
            <a:r>
              <a:rPr lang="en-GB" dirty="0" smtClean="0">
                <a:latin typeface="+mj-lt"/>
              </a:rPr>
              <a:t>For </a:t>
            </a:r>
            <a:r>
              <a:rPr lang="en-GB" dirty="0">
                <a:latin typeface="+mj-lt"/>
              </a:rPr>
              <a:t>example, an </a:t>
            </a:r>
            <a:r>
              <a:rPr lang="en-GB" dirty="0" smtClean="0">
                <a:latin typeface="+mj-lt"/>
              </a:rPr>
              <a:t>alarm feature </a:t>
            </a:r>
            <a:r>
              <a:rPr lang="en-GB" dirty="0">
                <a:latin typeface="+mj-lt"/>
              </a:rPr>
              <a:t>may not directly contribute to clinical effectiveness but </a:t>
            </a:r>
            <a:r>
              <a:rPr lang="en-GB" dirty="0" smtClean="0">
                <a:latin typeface="+mj-lt"/>
              </a:rPr>
              <a:t>may be necessary for good performance. </a:t>
            </a:r>
          </a:p>
        </p:txBody>
      </p:sp>
      <p:sp>
        <p:nvSpPr>
          <p:cNvPr id="5" name="Rechthoek 4"/>
          <p:cNvSpPr/>
          <p:nvPr/>
        </p:nvSpPr>
        <p:spPr>
          <a:xfrm>
            <a:off x="2887054" y="15268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 device is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Clinically Effective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when it produces the effect intended by the manufacturer relative to the medical condition. </a:t>
            </a:r>
          </a:p>
        </p:txBody>
      </p:sp>
      <p:sp>
        <p:nvSpPr>
          <p:cNvPr id="7" name="Rechthoek 6"/>
          <p:cNvSpPr/>
          <p:nvPr/>
        </p:nvSpPr>
        <p:spPr>
          <a:xfrm>
            <a:off x="840739" y="2384884"/>
            <a:ext cx="10498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For example, if a device is intended for pain relief,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it is clinically effective if it actually relieves pain. 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100244" y="2938882"/>
            <a:ext cx="6157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Clinical effectiveness is a good indicator of device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performance 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(i.e. normally, if the device is effective, it is also performing well) </a:t>
            </a:r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1495028" y="4910919"/>
            <a:ext cx="9367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Performance (does the device function as intended) is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easier to measure than </a:t>
            </a:r>
            <a:r>
              <a:rPr lang="en-US" dirty="0">
                <a:solidFill>
                  <a:srgbClr val="000000"/>
                </a:solidFill>
                <a:latin typeface="Calibri Light" panose="020F0302020204030204"/>
              </a:rPr>
              <a:t>clinical effectiveness.</a:t>
            </a:r>
            <a:endParaRPr lang="en-US" sz="4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5" name="Rechthoek 14"/>
          <p:cNvSpPr/>
          <p:nvPr/>
        </p:nvSpPr>
        <p:spPr>
          <a:xfrm>
            <a:off x="3826933" y="5646194"/>
            <a:ext cx="7512472" cy="36933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b="1" dirty="0" smtClean="0">
                <a:solidFill>
                  <a:srgbClr val="000000"/>
                </a:solidFill>
                <a:latin typeface="+mj-lt"/>
              </a:rPr>
              <a:t>That’s why most Regulation refers to Performance, rather than Clinical Effectivity!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0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0544677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is closely aligned with device performance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88867" y="6443133"/>
            <a:ext cx="389127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Concepts of Safety and Risk Management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</a:t>
            </a:r>
            <a:endParaRPr lang="en-GB" sz="1200" dirty="0"/>
          </a:p>
        </p:txBody>
      </p:sp>
      <p:sp>
        <p:nvSpPr>
          <p:cNvPr id="3" name="Rechthoek 2"/>
          <p:cNvSpPr/>
          <p:nvPr/>
        </p:nvSpPr>
        <p:spPr>
          <a:xfrm>
            <a:off x="841901" y="5043504"/>
            <a:ext cx="9582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For example, a patient monitor </a:t>
            </a:r>
            <a:r>
              <a:rPr lang="en-GB" sz="2000" dirty="0">
                <a:latin typeface="+mj-lt"/>
              </a:rPr>
              <a:t>that does not perform well </a:t>
            </a:r>
            <a:r>
              <a:rPr lang="en-GB" sz="2000" dirty="0" smtClean="0">
                <a:latin typeface="+mj-lt"/>
              </a:rPr>
              <a:t>can </a:t>
            </a:r>
            <a:r>
              <a:rPr lang="en-GB" sz="2000" dirty="0">
                <a:latin typeface="+mj-lt"/>
              </a:rPr>
              <a:t>pose serious clinical safety problems to </a:t>
            </a:r>
            <a:r>
              <a:rPr lang="en-GB" sz="2000" dirty="0" smtClean="0">
                <a:latin typeface="+mj-lt"/>
              </a:rPr>
              <a:t>the patient</a:t>
            </a:r>
            <a:r>
              <a:rPr lang="en-GB" sz="2000" dirty="0">
                <a:latin typeface="+mj-lt"/>
              </a:rPr>
              <a:t>. </a:t>
            </a:r>
            <a:endParaRPr lang="en-GB" sz="2000" dirty="0" smtClean="0">
              <a:latin typeface="+mj-lt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421457" y="1687982"/>
            <a:ext cx="64230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Risks are often associated with non-performance of a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device </a:t>
            </a:r>
          </a:p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i.e.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r</a:t>
            </a:r>
            <a:r>
              <a:rPr lang="en-GB" sz="2000" b="1" dirty="0" smtClean="0">
                <a:solidFill>
                  <a:srgbClr val="002060"/>
                </a:solidFill>
                <a:latin typeface="Calibri Light" panose="020F0302020204030204"/>
              </a:rPr>
              <a:t>isk occurs often when a device is malfunctioning</a:t>
            </a:r>
            <a:endParaRPr lang="en-GB" sz="2000" b="1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748" y="3040821"/>
            <a:ext cx="3494617" cy="1690944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750251" y="3971414"/>
            <a:ext cx="5077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Driving is always dangerous, but it gets especially dangerous when the car breaks down  </a:t>
            </a:r>
            <a:endParaRPr lang="en-GB" sz="2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3" name="Rechthoek 12"/>
          <p:cNvSpPr/>
          <p:nvPr/>
        </p:nvSpPr>
        <p:spPr>
          <a:xfrm>
            <a:off x="4836365" y="3208464"/>
            <a:ext cx="6788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A car is effective when it can drive, but it is dangerous </a:t>
            </a:r>
          </a:p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if its tires are worn or its lights malfunctions</a:t>
            </a:r>
            <a:endParaRPr lang="en-GB" sz="2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122928" y="5892005"/>
            <a:ext cx="9409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Thus, the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safety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and </a:t>
            </a:r>
            <a:r>
              <a:rPr lang="en-GB" sz="2000" b="1" dirty="0">
                <a:solidFill>
                  <a:srgbClr val="002060"/>
                </a:solidFill>
                <a:latin typeface="Calibri Light" panose="020F0302020204030204"/>
              </a:rPr>
              <a:t>performance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</a:rPr>
              <a:t> of medical devices are normally considered together.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97" y="1370372"/>
            <a:ext cx="278001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49" y="3314700"/>
            <a:ext cx="1640194" cy="2523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1563351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Safety, performance and preventive maintenance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88867" y="6443133"/>
            <a:ext cx="389127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Concepts of Safety and Risk Management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4" name="Rechthoek 3"/>
          <p:cNvSpPr/>
          <p:nvPr/>
        </p:nvSpPr>
        <p:spPr>
          <a:xfrm>
            <a:off x="1448645" y="1889893"/>
            <a:ext cx="824834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During </a:t>
            </a:r>
            <a:r>
              <a:rPr lang="en-GB" sz="2000" b="1" dirty="0" smtClean="0">
                <a:solidFill>
                  <a:srgbClr val="002060"/>
                </a:solidFill>
                <a:latin typeface="Calibri Light" panose="020F0302020204030204"/>
              </a:rPr>
              <a:t>preventive maintenance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of medical equipment we check: </a:t>
            </a:r>
          </a:p>
          <a:p>
            <a:pPr lvl="3"/>
            <a:endParaRPr lang="en-GB" sz="2000" dirty="0" smtClean="0">
              <a:solidFill>
                <a:srgbClr val="000000"/>
              </a:solidFill>
              <a:latin typeface="Calibri Light" panose="020F0302020204030204"/>
            </a:endParaRP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2060"/>
                </a:solidFill>
                <a:latin typeface="Calibri Light" panose="020F0302020204030204"/>
              </a:rPr>
              <a:t>equipment performance as specified (check use !)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technical parameters (electrical safety, …)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wearing and tearing 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…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Calibri Light" panose="020F0302020204030204"/>
            </a:endParaRPr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0000"/>
              </a:solidFill>
              <a:latin typeface="Calibri Light" panose="020F0302020204030204"/>
            </a:endParaRPr>
          </a:p>
          <a:p>
            <a:pPr lvl="5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</a:rPr>
              <a:t>Much like the annual car ‘road testing’</a:t>
            </a:r>
            <a:endParaRPr lang="en-GB" sz="2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8" name="Rechthoek 7"/>
          <p:cNvSpPr/>
          <p:nvPr/>
        </p:nvSpPr>
        <p:spPr>
          <a:xfrm>
            <a:off x="5027507" y="5437965"/>
            <a:ext cx="6190828" cy="40011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+mj-lt"/>
              </a:rPr>
              <a:t>Preventive Maintenance is important for improving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Safety!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5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1563351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Annual RDSA ‘Preventive Maintenance’ test form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88867" y="6443133"/>
            <a:ext cx="389127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Concepts of Safety and Risk Management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10" name="Tekstvak 9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87" r="5254" b="12714"/>
          <a:stretch/>
        </p:blipFill>
        <p:spPr>
          <a:xfrm>
            <a:off x="3643588" y="1346500"/>
            <a:ext cx="8396672" cy="48412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6" t="-3700" r="16186" b="3700"/>
          <a:stretch/>
        </p:blipFill>
        <p:spPr>
          <a:xfrm rot="5400000">
            <a:off x="-492898" y="1969803"/>
            <a:ext cx="4856150" cy="35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60648" y="1802027"/>
            <a:ext cx="9548085" cy="1305870"/>
          </a:xfrm>
        </p:spPr>
        <p:txBody>
          <a:bodyPr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ea typeface="+mn-ea"/>
                <a:cs typeface="+mn-cs"/>
              </a:rPr>
              <a:t>A device needs to be safe always, </a:t>
            </a:r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>not </a:t>
            </a:r>
            <a:r>
              <a:rPr lang="en-GB" sz="2400" dirty="0">
                <a:solidFill>
                  <a:schemeClr val="tx1"/>
                </a:solidFill>
                <a:ea typeface="+mn-ea"/>
                <a:cs typeface="+mn-cs"/>
              </a:rPr>
              <a:t>only </a:t>
            </a:r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>just after installation....</a:t>
            </a:r>
            <a:endParaRPr lang="en-GB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88867" y="6443133"/>
            <a:ext cx="389127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Concepts of Safety and Risk Management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10" name="Tekstvak 9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476249" y="440796"/>
            <a:ext cx="10544677" cy="6736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throughout the life cycle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161011" y="4220404"/>
            <a:ext cx="9548085" cy="1305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>Therefore, there are regulations for all phases </a:t>
            </a:r>
          </a:p>
          <a:p>
            <a:pPr algn="ctr"/>
            <a:endParaRPr lang="en-GB" sz="2400" dirty="0">
              <a:solidFill>
                <a:schemeClr val="tx1"/>
              </a:solidFill>
              <a:ea typeface="+mn-ea"/>
              <a:cs typeface="+mn-cs"/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  <a:ea typeface="+mn-ea"/>
                <a:cs typeface="+mn-cs"/>
              </a:rPr>
              <a:t>throughout the equipment life cycle</a:t>
            </a:r>
            <a:endParaRPr lang="en-GB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849" y="3626795"/>
            <a:ext cx="2563284" cy="24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8955617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 span of Medical Equipment: Extended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759337" y="6443133"/>
            <a:ext cx="442080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Equipment Performance and Safety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667" y="1346500"/>
            <a:ext cx="8386882" cy="494564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245736" y="5105401"/>
            <a:ext cx="1537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user / hospital</a:t>
            </a:r>
            <a:endParaRPr lang="en-GB" sz="2000" dirty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0" y="2538032"/>
            <a:ext cx="2028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supplier / manufacturer</a:t>
            </a:r>
            <a:endParaRPr lang="en-GB" sz="2000" dirty="0">
              <a:latin typeface="+mj-lt"/>
            </a:endParaRPr>
          </a:p>
        </p:txBody>
      </p:sp>
      <p:cxnSp>
        <p:nvCxnSpPr>
          <p:cNvPr id="8" name="Rechte verbindingslijn met pijl 7"/>
          <p:cNvCxnSpPr>
            <a:stCxn id="9" idx="3"/>
          </p:cNvCxnSpPr>
          <p:nvPr/>
        </p:nvCxnSpPr>
        <p:spPr>
          <a:xfrm>
            <a:off x="2028516" y="2891975"/>
            <a:ext cx="103641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2028515" y="5423635"/>
            <a:ext cx="103641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7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0795423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Major phases in the life cycle </a:t>
            </a:r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medical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759337" y="6443133"/>
            <a:ext cx="4420809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Equipment Performance and Safety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sp>
        <p:nvSpPr>
          <p:cNvPr id="3" name="Rechthoek 2"/>
          <p:cNvSpPr/>
          <p:nvPr/>
        </p:nvSpPr>
        <p:spPr>
          <a:xfrm>
            <a:off x="1039204" y="3572878"/>
            <a:ext cx="1036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This diagram is simplified </a:t>
            </a:r>
            <a:r>
              <a:rPr lang="en-GB" sz="2000" dirty="0">
                <a:latin typeface="+mj-lt"/>
              </a:rPr>
              <a:t>to make it easier </a:t>
            </a:r>
            <a:r>
              <a:rPr lang="en-GB" sz="2000" dirty="0" smtClean="0">
                <a:latin typeface="+mj-lt"/>
              </a:rPr>
              <a:t>to understand </a:t>
            </a:r>
            <a:r>
              <a:rPr lang="en-GB" sz="2000" dirty="0">
                <a:latin typeface="+mj-lt"/>
              </a:rPr>
              <a:t>the regulatory system. </a:t>
            </a:r>
            <a:endParaRPr lang="en-GB" sz="2000" dirty="0" smtClean="0">
              <a:latin typeface="+mj-lt"/>
            </a:endParaRPr>
          </a:p>
          <a:p>
            <a:pPr algn="ctr"/>
            <a:r>
              <a:rPr lang="en-GB" sz="2000" dirty="0" smtClean="0">
                <a:latin typeface="+mj-lt"/>
              </a:rPr>
              <a:t>For example, in reality </a:t>
            </a:r>
            <a:r>
              <a:rPr lang="en-GB" sz="2000" dirty="0">
                <a:latin typeface="+mj-lt"/>
              </a:rPr>
              <a:t>the development phase </a:t>
            </a:r>
            <a:r>
              <a:rPr lang="en-GB" sz="2000" dirty="0" smtClean="0">
                <a:latin typeface="+mj-lt"/>
              </a:rPr>
              <a:t>can be subdivided in development </a:t>
            </a:r>
            <a:r>
              <a:rPr lang="en-GB" sz="2000" dirty="0">
                <a:latin typeface="+mj-lt"/>
              </a:rPr>
              <a:t>planning, design verification/validation, prototype testing and clinical trials</a:t>
            </a:r>
            <a:r>
              <a:rPr lang="en-GB" sz="2000" dirty="0" smtClean="0">
                <a:latin typeface="+mj-lt"/>
              </a:rPr>
              <a:t>. </a:t>
            </a:r>
          </a:p>
          <a:p>
            <a:pPr algn="ctr"/>
            <a:endParaRPr lang="en-GB" sz="1000" dirty="0">
              <a:latin typeface="+mj-lt"/>
            </a:endParaRPr>
          </a:p>
          <a:p>
            <a:pPr algn="ctr"/>
            <a:r>
              <a:rPr lang="en-GB" sz="2000" dirty="0">
                <a:latin typeface="+mj-lt"/>
              </a:rPr>
              <a:t>In practice, the </a:t>
            </a:r>
            <a:r>
              <a:rPr lang="en-GB" sz="2000" dirty="0" smtClean="0">
                <a:latin typeface="+mj-lt"/>
              </a:rPr>
              <a:t>various phases overlap </a:t>
            </a:r>
            <a:r>
              <a:rPr lang="en-GB" sz="2000" dirty="0">
                <a:latin typeface="+mj-lt"/>
              </a:rPr>
              <a:t>and interact</a:t>
            </a:r>
            <a:r>
              <a:rPr lang="en-GB" sz="2000" dirty="0" smtClean="0">
                <a:latin typeface="+mj-lt"/>
              </a:rPr>
              <a:t>. </a:t>
            </a:r>
            <a:endParaRPr lang="en-US" sz="2000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69" y="1657660"/>
            <a:ext cx="10944127" cy="1820431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2389047" y="5412137"/>
            <a:ext cx="8179492" cy="707886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All of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these phases can affect the safety and performance of a medical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device,</a:t>
            </a:r>
          </a:p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and therefore all phases are regulated!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440796"/>
            <a:ext cx="7007626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Conception and development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821783" y="6443133"/>
            <a:ext cx="3358364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 in S</a:t>
            </a:r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afety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-1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2017 </a:t>
            </a:r>
            <a:endParaRPr lang="en-GB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11" y="1555824"/>
            <a:ext cx="2078434" cy="131437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467045" y="1593558"/>
            <a:ext cx="84549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The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scientific principles </a:t>
            </a:r>
            <a:r>
              <a:rPr lang="en-GB" sz="2000" dirty="0">
                <a:latin typeface="+mj-lt"/>
              </a:rPr>
              <a:t>upon which a device is based are </a:t>
            </a:r>
            <a:r>
              <a:rPr lang="en-GB" sz="2000" b="1" dirty="0">
                <a:solidFill>
                  <a:srgbClr val="002060"/>
                </a:solidFill>
                <a:latin typeface="+mj-lt"/>
              </a:rPr>
              <a:t>fundamental to its safety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and performance</a:t>
            </a:r>
            <a:r>
              <a:rPr lang="en-GB" sz="2000" dirty="0">
                <a:latin typeface="+mj-lt"/>
              </a:rPr>
              <a:t>. </a:t>
            </a:r>
            <a:endParaRPr lang="en-GB" sz="2000" dirty="0" smtClean="0">
              <a:latin typeface="+mj-lt"/>
            </a:endParaRPr>
          </a:p>
          <a:p>
            <a:r>
              <a:rPr lang="en-GB" sz="2000" dirty="0" smtClean="0">
                <a:latin typeface="+mj-lt"/>
              </a:rPr>
              <a:t>For </a:t>
            </a:r>
            <a:r>
              <a:rPr lang="en-GB" sz="2000" dirty="0">
                <a:latin typeface="+mj-lt"/>
              </a:rPr>
              <a:t>example, a cardiac pacemaker should deliver a </a:t>
            </a:r>
            <a:r>
              <a:rPr lang="en-GB" sz="2000" dirty="0" smtClean="0">
                <a:latin typeface="+mj-lt"/>
              </a:rPr>
              <a:t>small </a:t>
            </a:r>
            <a:r>
              <a:rPr lang="en-GB" sz="2000" dirty="0">
                <a:latin typeface="+mj-lt"/>
              </a:rPr>
              <a:t>electrical </a:t>
            </a:r>
            <a:r>
              <a:rPr lang="en-GB" sz="2000" dirty="0" smtClean="0">
                <a:latin typeface="+mj-lt"/>
              </a:rPr>
              <a:t>impulse of </a:t>
            </a:r>
            <a:r>
              <a:rPr lang="en-GB" sz="2000" dirty="0">
                <a:latin typeface="+mj-lt"/>
              </a:rPr>
              <a:t>a certain size and shape that simulates the natural functioning of the heart. </a:t>
            </a:r>
            <a:r>
              <a:rPr lang="en-GB" sz="2000" dirty="0" smtClean="0">
                <a:latin typeface="+mj-lt"/>
              </a:rPr>
              <a:t>Significant deviation </a:t>
            </a:r>
            <a:r>
              <a:rPr lang="en-GB" sz="2000" dirty="0">
                <a:latin typeface="+mj-lt"/>
              </a:rPr>
              <a:t>from this may compromise safety and performance</a:t>
            </a:r>
            <a:r>
              <a:rPr lang="en-GB" sz="2000" dirty="0" smtClean="0">
                <a:latin typeface="+mj-lt"/>
              </a:rPr>
              <a:t>.</a:t>
            </a:r>
            <a:endParaRPr lang="en-GB" sz="2000" dirty="0">
              <a:latin typeface="+mj-lt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grpSp>
        <p:nvGrpSpPr>
          <p:cNvPr id="10" name="Groep 9"/>
          <p:cNvGrpSpPr/>
          <p:nvPr/>
        </p:nvGrpSpPr>
        <p:grpSpPr>
          <a:xfrm>
            <a:off x="2467045" y="3533497"/>
            <a:ext cx="8968284" cy="2559735"/>
            <a:chOff x="2467045" y="3533497"/>
            <a:chExt cx="8968284" cy="2559735"/>
          </a:xfrm>
        </p:grpSpPr>
        <p:sp>
          <p:nvSpPr>
            <p:cNvPr id="8" name="Rechthoek 7"/>
            <p:cNvSpPr/>
            <p:nvPr/>
          </p:nvSpPr>
          <p:spPr>
            <a:xfrm>
              <a:off x="2467045" y="3625638"/>
              <a:ext cx="569865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2060"/>
                  </a:solidFill>
                  <a:latin typeface="+mj-lt"/>
                </a:rPr>
                <a:t>The </a:t>
              </a:r>
              <a:r>
                <a:rPr lang="en-GB" sz="2000" b="1" dirty="0">
                  <a:solidFill>
                    <a:srgbClr val="002060"/>
                  </a:solidFill>
                  <a:latin typeface="+mj-lt"/>
                </a:rPr>
                <a:t>more complex the device, the higher the risk of user error</a:t>
              </a:r>
              <a:r>
                <a:rPr lang="en-GB" sz="2000" dirty="0">
                  <a:latin typeface="+mj-lt"/>
                </a:rPr>
                <a:t>. Soundness of </a:t>
              </a:r>
              <a:r>
                <a:rPr lang="en-GB" sz="2000" dirty="0" smtClean="0">
                  <a:latin typeface="+mj-lt"/>
                </a:rPr>
                <a:t>concept and </a:t>
              </a:r>
              <a:r>
                <a:rPr lang="en-GB" sz="2000" dirty="0">
                  <a:latin typeface="+mj-lt"/>
                </a:rPr>
                <a:t>adequacy of design, construction, and testing (including verification, validation </a:t>
              </a:r>
              <a:r>
                <a:rPr lang="en-GB" sz="2000" dirty="0" smtClean="0">
                  <a:latin typeface="+mj-lt"/>
                </a:rPr>
                <a:t>and clinical </a:t>
              </a:r>
              <a:r>
                <a:rPr lang="en-GB" sz="2000" dirty="0">
                  <a:latin typeface="+mj-lt"/>
                </a:rPr>
                <a:t>trials) require the scrutiny of scientific experts to ensure that design </a:t>
              </a:r>
              <a:r>
                <a:rPr lang="en-GB" sz="2000" dirty="0" smtClean="0">
                  <a:latin typeface="+mj-lt"/>
                </a:rPr>
                <a:t>parameters and </a:t>
              </a:r>
              <a:r>
                <a:rPr lang="en-GB" sz="2000" dirty="0">
                  <a:latin typeface="+mj-lt"/>
                </a:rPr>
                <a:t>performance characteristics do not impose unwarranted risks.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3950" y="3533497"/>
              <a:ext cx="2691379" cy="2559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0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1787</TotalTime>
  <Words>1461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Terugblik</vt:lpstr>
      <vt:lpstr>Medical Equipment Performance and Safety</vt:lpstr>
      <vt:lpstr>Clinical effectiveness vs. performance</vt:lpstr>
      <vt:lpstr>Safety is closely aligned with device performance</vt:lpstr>
      <vt:lpstr>Safety, performance and preventive maintenance</vt:lpstr>
      <vt:lpstr>Annual RDSA ‘Preventive Maintenance’ test form</vt:lpstr>
      <vt:lpstr>A device needs to be safe always,   not only just after installation....</vt:lpstr>
      <vt:lpstr>Life span of Medical Equipment: Extended</vt:lpstr>
      <vt:lpstr>Major phases in the life cycle of medical equipment</vt:lpstr>
      <vt:lpstr>Conception and development</vt:lpstr>
      <vt:lpstr>Manufacture</vt:lpstr>
      <vt:lpstr>Package and labelling</vt:lpstr>
      <vt:lpstr>Advertising</vt:lpstr>
      <vt:lpstr>Sale</vt:lpstr>
      <vt:lpstr>Use</vt:lpstr>
      <vt:lpstr>Disposal</vt:lpstr>
      <vt:lpstr>Many people are involved in medical equipment safety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 Mol</dc:creator>
  <cp:lastModifiedBy>Chris Mol</cp:lastModifiedBy>
  <cp:revision>188</cp:revision>
  <dcterms:created xsi:type="dcterms:W3CDTF">2014-11-03T16:21:19Z</dcterms:created>
  <dcterms:modified xsi:type="dcterms:W3CDTF">2020-03-19T11:02:09Z</dcterms:modified>
</cp:coreProperties>
</file>